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4" r:id="rId18"/>
    <p:sldId id="271" r:id="rId19"/>
    <p:sldId id="272" r:id="rId20"/>
    <p:sldId id="273" r:id="rId21"/>
    <p:sldId id="274" r:id="rId22"/>
    <p:sldId id="285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66"/>
    <a:srgbClr val="CC0000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2" autoAdjust="0"/>
    <p:restoredTop sz="94660"/>
  </p:normalViewPr>
  <p:slideViewPr>
    <p:cSldViewPr>
      <p:cViewPr>
        <p:scale>
          <a:sx n="78" d="100"/>
          <a:sy n="78" d="100"/>
        </p:scale>
        <p:origin x="-688" y="-7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B1EFF-9BC6-42E0-BB46-9246491FF399}" type="datetimeFigureOut">
              <a:rPr lang="en-US" smtClean="0"/>
              <a:pPr/>
              <a:t>5/26/13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4247A-D05B-4FA8-8D59-41D0D8E91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247A-D05B-4FA8-8D59-41D0D8E913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E2-8438-43BF-AEB1-EB42C5909959}" type="datetimeFigureOut">
              <a:rPr lang="en-US" smtClean="0"/>
              <a:pPr/>
              <a:t>5/26/13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15A4-603A-4D8F-91A9-9708477C0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E2-8438-43BF-AEB1-EB42C5909959}" type="datetimeFigureOut">
              <a:rPr lang="en-US" smtClean="0"/>
              <a:pPr/>
              <a:t>5/26/13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15A4-603A-4D8F-91A9-9708477C0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E2-8438-43BF-AEB1-EB42C5909959}" type="datetimeFigureOut">
              <a:rPr lang="en-US" smtClean="0"/>
              <a:pPr/>
              <a:t>5/26/13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15A4-603A-4D8F-91A9-9708477C0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E2-8438-43BF-AEB1-EB42C5909959}" type="datetimeFigureOut">
              <a:rPr lang="en-US" smtClean="0"/>
              <a:pPr/>
              <a:t>5/26/13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15A4-603A-4D8F-91A9-9708477C0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E2-8438-43BF-AEB1-EB42C5909959}" type="datetimeFigureOut">
              <a:rPr lang="en-US" smtClean="0"/>
              <a:pPr/>
              <a:t>5/26/13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15A4-603A-4D8F-91A9-9708477C0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E2-8438-43BF-AEB1-EB42C5909959}" type="datetimeFigureOut">
              <a:rPr lang="en-US" smtClean="0"/>
              <a:pPr/>
              <a:t>5/26/13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15A4-603A-4D8F-91A9-9708477C0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E2-8438-43BF-AEB1-EB42C5909959}" type="datetimeFigureOut">
              <a:rPr lang="en-US" smtClean="0"/>
              <a:pPr/>
              <a:t>5/26/13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15A4-603A-4D8F-91A9-9708477C0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E2-8438-43BF-AEB1-EB42C5909959}" type="datetimeFigureOut">
              <a:rPr lang="en-US" smtClean="0"/>
              <a:pPr/>
              <a:t>5/26/13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15A4-603A-4D8F-91A9-9708477C0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E2-8438-43BF-AEB1-EB42C5909959}" type="datetimeFigureOut">
              <a:rPr lang="en-US" smtClean="0"/>
              <a:pPr/>
              <a:t>5/26/13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15A4-603A-4D8F-91A9-9708477C0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E2-8438-43BF-AEB1-EB42C5909959}" type="datetimeFigureOut">
              <a:rPr lang="en-US" smtClean="0"/>
              <a:pPr/>
              <a:t>5/26/13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15A4-603A-4D8F-91A9-9708477C0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E2-8438-43BF-AEB1-EB42C5909959}" type="datetimeFigureOut">
              <a:rPr lang="en-US" smtClean="0"/>
              <a:pPr/>
              <a:t>5/26/13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15A4-603A-4D8F-91A9-9708477C0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2EE2-8438-43BF-AEB1-EB42C5909959}" type="datetimeFigureOut">
              <a:rPr lang="en-US" smtClean="0"/>
              <a:pPr/>
              <a:t>5/26/13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C15A4-603A-4D8F-91A9-9708477C0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hyperlink" Target="mailto:d16.ltg.cnhkc@gmail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718" y="2480683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3366FF"/>
                </a:solidFill>
                <a:latin typeface="Century Gothic" pitchFamily="34" charset="0"/>
              </a:rPr>
              <a:t>President and Vice President</a:t>
            </a:r>
            <a:br>
              <a:rPr lang="en-US" sz="5400" b="1" dirty="0" smtClean="0">
                <a:solidFill>
                  <a:srgbClr val="3366FF"/>
                </a:solidFill>
                <a:latin typeface="Century Gothic" pitchFamily="34" charset="0"/>
              </a:rPr>
            </a:br>
            <a:endParaRPr lang="en-US" sz="5400" b="1" dirty="0">
              <a:solidFill>
                <a:srgbClr val="3366FF"/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INSERT TOPICS</a:t>
            </a:r>
          </a:p>
          <a:p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572000"/>
            <a:ext cx="38862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Presented by:</a:t>
            </a:r>
          </a:p>
          <a:p>
            <a:pPr algn="ctr"/>
            <a:r>
              <a:rPr lang="en-US" sz="1400" dirty="0" smtClean="0"/>
              <a:t>William Oh</a:t>
            </a:r>
          </a:p>
          <a:p>
            <a:pPr algn="ctr"/>
            <a:r>
              <a:rPr lang="en-US" sz="1400" dirty="0" smtClean="0"/>
              <a:t>Claudia Diaz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The Board YOU Serve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38600" y="1981200"/>
            <a:ext cx="480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Vice President: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Your sidekick, best friend forever, the jelly to your peanut butter.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Secretary: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Your aid, your minute-man.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Treasurer: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Your money-man, fundraising-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brainstormer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Editor: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Your tech-man, publicist.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Class Representatives: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Your advertisers.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4098" name="Picture 2" descr="http://sphotos.xx.fbcdn.net/hphotos-snc7/320476_2402122662222_206432808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09800"/>
            <a:ext cx="3496941" cy="2667000"/>
          </a:xfrm>
          <a:prstGeom prst="rect">
            <a:avLst/>
          </a:prstGeom>
          <a:noFill/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The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 Members YOU Serve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799" y="1981200"/>
            <a:ext cx="8617367" cy="3195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oudy Old Style"/>
                <a:cs typeface="Goudy Old Style"/>
              </a:rPr>
              <a:t>Be available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oudy Old Style"/>
                <a:cs typeface="Goudy Old Style"/>
              </a:rPr>
              <a:t>Know the members in the club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oudy Old Style"/>
                <a:cs typeface="Goudy Old Style"/>
              </a:rPr>
              <a:t>Be thankful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oudy Old Style"/>
                <a:cs typeface="Goudy Old Style"/>
              </a:rPr>
              <a:t>Ask for ideas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oudy Old Style"/>
                <a:cs typeface="Goudy Old Style"/>
              </a:rPr>
              <a:t>Take surveys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oudy Old Style"/>
                <a:cs typeface="Goudy Old Style"/>
              </a:rPr>
              <a:t>Keep them in the loop</a:t>
            </a:r>
            <a:endParaRPr lang="en-US" sz="9600" noProof="0" dirty="0" smtClean="0">
              <a:latin typeface="Goudy Old Style"/>
              <a:ea typeface="Verdana" pitchFamily="34" charset="0"/>
              <a:cs typeface="Goudy Old Style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9600" dirty="0" smtClean="0">
                <a:latin typeface="Goudy Old Style"/>
                <a:ea typeface="Verdana" pitchFamily="34" charset="0"/>
                <a:cs typeface="Goudy Old Style"/>
              </a:rPr>
              <a:t>You </a:t>
            </a:r>
            <a:r>
              <a:rPr lang="en-US" sz="9600" dirty="0">
                <a:latin typeface="Goudy Old Style"/>
                <a:ea typeface="Verdana" pitchFamily="34" charset="0"/>
                <a:cs typeface="Goudy Old Style"/>
              </a:rPr>
              <a:t>exist to serve the members</a:t>
            </a:r>
            <a:r>
              <a:rPr lang="en-US" sz="9600" dirty="0" smtClean="0">
                <a:latin typeface="Goudy Old Style"/>
                <a:ea typeface="Verdana" pitchFamily="34" charset="0"/>
                <a:cs typeface="Goudy Old Style"/>
              </a:rPr>
              <a:t>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9600" dirty="0" smtClean="0">
                <a:latin typeface="Goudy Old Style"/>
                <a:ea typeface="Verdana" pitchFamily="34" charset="0"/>
                <a:cs typeface="Goudy Old Style"/>
              </a:rPr>
              <a:t>Be </a:t>
            </a:r>
            <a:r>
              <a:rPr lang="en-US" sz="9600" dirty="0">
                <a:latin typeface="Goudy Old Style"/>
                <a:ea typeface="Verdana" pitchFamily="34" charset="0"/>
                <a:cs typeface="Goudy Old Style"/>
              </a:rPr>
              <a:t>an advisor to them</a:t>
            </a:r>
            <a:r>
              <a:rPr lang="en-US" sz="9600" dirty="0" smtClean="0">
                <a:latin typeface="Goudy Old Style"/>
                <a:ea typeface="Verdana" pitchFamily="34" charset="0"/>
                <a:cs typeface="Goudy Old Style"/>
              </a:rPr>
              <a:t>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9600" dirty="0" smtClean="0">
                <a:latin typeface="Goudy Old Style"/>
                <a:ea typeface="Verdana" pitchFamily="34" charset="0"/>
                <a:cs typeface="Goudy Old Style"/>
              </a:rPr>
              <a:t>Support </a:t>
            </a:r>
            <a:r>
              <a:rPr lang="en-US" sz="9600" dirty="0">
                <a:latin typeface="Goudy Old Style"/>
                <a:ea typeface="Verdana" pitchFamily="34" charset="0"/>
                <a:cs typeface="Goudy Old Style"/>
              </a:rPr>
              <a:t>them, and give them the chances to grow and develop themselves as individuals and leaders!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oudy Old Style"/>
              <a:cs typeface="Goudy Old Style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oudy Old Style"/>
                <a:cs typeface="Goudy Old Style"/>
              </a:rPr>
              <a:t>They’re your OHANA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133600"/>
            <a:ext cx="3121877" cy="272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The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 </a:t>
            </a:r>
            <a:r>
              <a:rPr lang="en-US" sz="3200" u="sng" dirty="0" smtClean="0">
                <a:latin typeface="Century Gothic" pitchFamily="34" charset="0"/>
                <a:ea typeface="+mj-ea"/>
                <a:cs typeface="Chalkboard"/>
              </a:rPr>
              <a:t>Importance of Deadlines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1336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Every officer should have received a Key Club Planner. Utilize the planner to plan events and to meet deadlines.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If you don’t have a Key Club planner, invest in buying one at your local office supplies store, it’s worth it!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PROCRASTINATION IS YOUR WORST ENEMY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When you meet your deadlines, everyone is happy. If you don’t, be warned that there are consequences.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No one showing up? No problem.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1336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Meetings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Food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Icebreakers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Music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Events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District Convention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Big Events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Long term events</a:t>
            </a:r>
          </a:p>
        </p:txBody>
      </p:sp>
      <p:pic>
        <p:nvPicPr>
          <p:cNvPr id="33794" name="Picture 2" descr="http://sphotos.xx.fbcdn.net/hphotos-snc6/251882_10151044699441614_173527843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133600"/>
            <a:ext cx="2032000" cy="1524000"/>
          </a:xfrm>
          <a:prstGeom prst="rect">
            <a:avLst/>
          </a:prstGeom>
          <a:noFill/>
        </p:spPr>
      </p:pic>
      <p:pic>
        <p:nvPicPr>
          <p:cNvPr id="12" name="Picture 14" descr="http://www.marions-kochbuch.com/food-pic/spaghetti-bolognese-sim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057400"/>
            <a:ext cx="2743200" cy="1639491"/>
          </a:xfrm>
          <a:prstGeom prst="rect">
            <a:avLst/>
          </a:prstGeom>
          <a:noFill/>
        </p:spPr>
      </p:pic>
      <p:pic>
        <p:nvPicPr>
          <p:cNvPr id="33798" name="Picture 6" descr="http://sphotos.xx.fbcdn.net/hphotos-ash3/575896_2656095220386_174777152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886200"/>
            <a:ext cx="2470508" cy="1636712"/>
          </a:xfrm>
          <a:prstGeom prst="rect">
            <a:avLst/>
          </a:prstGeom>
          <a:noFill/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219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atin typeface="Century Gothic" pitchFamily="34" charset="0"/>
                <a:ea typeface="+mj-ea"/>
                <a:cs typeface="Chalkboard"/>
              </a:rPr>
              <a:t>Vice President(s)</a:t>
            </a:r>
            <a:endParaRPr kumimoji="0" lang="en-US" sz="6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5908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/>
                <a:ea typeface="Verdana" pitchFamily="34" charset="0"/>
                <a:cs typeface="Century Gothic"/>
              </a:rPr>
              <a:t>Assist all officers within your club to achieve success. Overlook and/or lead committees. Help find service events and keep in touch with the faculty and Kiwanis advisor.</a:t>
            </a: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000" y="990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Century Gothic" pitchFamily="34" charset="0"/>
                <a:ea typeface="+mj-ea"/>
                <a:cs typeface="Chalkboard"/>
              </a:rPr>
              <a:t>Who are YOU?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1981200"/>
            <a:ext cx="5791200" cy="3763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EXECUTOR (no, not that kind)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Make sure things get done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“bad guy” (but not really)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Hold members accountable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GLUE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Connects the members to the officers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UNDERSTUDY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Prepared to step up at any time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Flexible schedule and is always prepared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81000" y="2133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Monitor all other officer work to ensure that it is completed on time and help when needed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Have exceptional knowledge of Key Club on the District and International level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Educate the new members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Ask for additional tasks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Help transition the new vice president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40663" y="18559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321081" y="1100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Assist and 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Century Gothic" pitchFamily="34" charset="0"/>
                <a:ea typeface="+mj-ea"/>
                <a:cs typeface="Chalkboard"/>
              </a:rPr>
              <a:t>Weekly – Create Agendas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905000"/>
            <a:ext cx="502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WHY: 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Ensure board members are on the same page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Ensure delegation of tasks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HOW: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Propose agenda items during board meetings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Obtain secretary minutes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2050" name="Picture 2" descr="https://encrypted-tbn2.google.com/images?q=tbn:ANd9GcRX8Tn-_2MCdOSul_054RDskgH5hFzmpmhQXvQ79Y2ic-7FqY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667000"/>
            <a:ext cx="2038350" cy="2238376"/>
          </a:xfrm>
          <a:prstGeom prst="rect">
            <a:avLst/>
          </a:prstGeom>
          <a:noFill/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Century Gothic" pitchFamily="34" charset="0"/>
                <a:ea typeface="+mj-ea"/>
                <a:cs typeface="Chalkboard"/>
              </a:rPr>
              <a:t>Monthly – Committee Delegation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95800" y="1981200"/>
            <a:ext cx="441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WHY: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Get members involved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Don’t overwhelm yourself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HOW: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Offer assistance, guidance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DELEGATE tasks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4" name="Picture 2" descr="http://www.toonpool.com/user/997/files/delegate_authority_king_621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4272738" cy="30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Century Gothic" pitchFamily="34" charset="0"/>
                <a:ea typeface="+mj-ea"/>
                <a:cs typeface="Chalkboard"/>
              </a:rPr>
              <a:t>Monthly – Visit Your Kiwanis Clubs!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1905000"/>
            <a:ext cx="4419600" cy="4800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WHY: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Ensure a strong bond with your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Kiwanians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Get service opportunities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HOW: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Attend meetings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E-mail/Call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6" name="Picture 4" descr="http://hiltonheadkiwanis.com/wp-content/uploads/2010/10/kiwanis_int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2005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/>
              <a:t>President</a:t>
            </a:r>
            <a:endParaRPr lang="en-US" sz="88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743200"/>
            <a:ext cx="7924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/>
                <a:ea typeface="Verdana" pitchFamily="34" charset="0"/>
                <a:cs typeface="Century Gothic"/>
              </a:rPr>
              <a:t>Being a president of the club does not mean that you are of a higher position than any other officer. You should serve your club and guide them in the right direction.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Annually</a:t>
            </a:r>
            <a:r>
              <a:rPr lang="en-US" sz="3200" dirty="0" smtClean="0">
                <a:latin typeface="Century Gothic" pitchFamily="34" charset="0"/>
                <a:ea typeface="+mj-ea"/>
                <a:cs typeface="Chalkboard"/>
              </a:rPr>
              <a:t> – Locate Service Opportunities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pic>
        <p:nvPicPr>
          <p:cNvPr id="46082" name="Picture 2" descr="http://www.seminolecountyfl.gov/dps/images/webVolunte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3629852" cy="2514600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429000" y="1828800"/>
            <a:ext cx="5410200" cy="43434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WHY: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EVERYONE should be looking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Create a diversity of events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sng" strike="noStrike" kern="1200" cap="none" spc="-30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sng" strike="noStrike" kern="1200" cap="none" spc="-30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HOW: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Check with your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LtG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, Kiwanis Clubs, CNH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Cyberkey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, online, etc!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ASK your MEMBERS!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Annually</a:t>
            </a:r>
            <a:r>
              <a:rPr lang="en-US" sz="3200" dirty="0" smtClean="0">
                <a:latin typeface="Century Gothic" pitchFamily="34" charset="0"/>
                <a:ea typeface="+mj-ea"/>
                <a:cs typeface="Chalkboard"/>
              </a:rPr>
              <a:t> – Recruit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752600"/>
            <a:ext cx="457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WHY: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Increase membership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Expand your club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HOW: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Work with the Public Relations Officer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Brainstorm with other members and officers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2" name="Picture 2" descr="http://sphotos.xx.fbcdn.net/hphotos-ash3/522163_2656293545344_90577344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057400"/>
            <a:ext cx="2295526" cy="3464944"/>
          </a:xfrm>
          <a:prstGeom prst="rect">
            <a:avLst/>
          </a:prstGeom>
          <a:noFill/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General Tips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Ask for tasks to help the president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Work with officers and members to develop new project ideas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Brainstorm ideas with others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Monitor what you are posting online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Dress and act professionally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Need ideas? Look at distinguished vice president guidelines! (Updated again in September 2013)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3703" y="-1953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7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0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Resources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2133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Presidents &amp; Vice President’s Manual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CNH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CyberKey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(cnhkeyclub.org)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Key Club International (keyclub.org)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President’s &amp; Vice President’s Google Reflectors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latin typeface="Century Gothic" pitchFamily="34" charset="0"/>
              </a:rPr>
              <a:t>LTG Claudia Diaz (</a:t>
            </a:r>
            <a:r>
              <a:rPr lang="en-US" sz="2500" dirty="0" smtClean="0">
                <a:latin typeface="Century Gothic" pitchFamily="34" charset="0"/>
                <a:hlinkClick r:id="rId4"/>
              </a:rPr>
              <a:t>d16.ltg.cnhkc@gmail.com</a:t>
            </a:r>
            <a:r>
              <a:rPr lang="en-US" sz="2500" dirty="0" smtClean="0">
                <a:latin typeface="Century Gothic" pitchFamily="34" charset="0"/>
              </a:rPr>
              <a:t> ; 818 471-6007)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Your Kiwanis Advisor or Faculty Advisor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2819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Questions?</a:t>
            </a:r>
            <a:endParaRPr kumimoji="0" lang="en-US" sz="7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General Duties of a President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981199"/>
            <a:ext cx="8229600" cy="3810001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Appointing and Delegating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Attending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Evaluating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Goal Setting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Monitoring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Motivating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Presiding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Problem Solving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Recruiting and Retaining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Reporting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Succession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Training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1295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Communication is the KEY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Set up an emailing group for both the board and members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Google Groups &amp; Reflectors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Inform members about upcoming events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Communicate with your Lt. Governor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Talk to faculty and Kiwanis advisors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Action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Serve as the chief executive officer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Call and preside over board meetings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Delegate and assign tasks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Ensure all assigned tasks are completed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Hold elections prior to DCON and submit a new board roster to your Lt. Governor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Attend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133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Represent the club at Kiwanis meetings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Represent the club at Division Council Meetings (DCMs)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Attend service projects and club/division events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Delegating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 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able to delegate tasks to peers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Provide the opportunities for others to lead. Give them leadership opportunities that will inspire them to become leaders as well!</a:t>
            </a:r>
          </a:p>
          <a:p>
            <a:pPr lvl="1"/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Do not do everything by yourself! </a:t>
            </a:r>
          </a:p>
          <a:p>
            <a:pPr lvl="2">
              <a:buFont typeface="Arial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Learn to say “No”.</a:t>
            </a:r>
          </a:p>
          <a:p>
            <a:pPr lvl="2"/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Although you might prefer to do things yourself, take some weight off your shoulders and allow others to help you.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2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Service: Lead by Example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GIVE BACK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Set an example to the members you serve on how to give back!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Keep members involved!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Weekly to bi-monthly service events</a:t>
            </a:r>
          </a:p>
          <a:p>
            <a:pPr lvl="1"/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Show them the merit in giving back!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Smile while serving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Connect with the people you are helping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Enjoy service and show just how big of an impact the members are making!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3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588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 smtClean="0">
                <a:latin typeface="Century Gothic" pitchFamily="34" charset="0"/>
              </a:rPr>
              <a:t>CNH|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K E Y C L U B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72838" cy="86759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-25400" y="838200"/>
            <a:ext cx="9169400" cy="457200"/>
          </a:xfrm>
          <a:prstGeom prst="homePlate">
            <a:avLst>
              <a:gd name="adj" fmla="val 798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066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Setting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REALISTIC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Chalkboard"/>
              </a:rPr>
              <a:t> Goals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Chalkboard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1828800"/>
            <a:ext cx="91440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Service Hours: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Our club will achieve ___ service hours per member.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Membership: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Our club will retain our current membership and raise it by ___ members.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Fundraising: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Our club will contribute $___ to Pediatric Trauma Program and $___ to the Eliminate Project. </a:t>
            </a:r>
            <a:endParaRPr lang="en-US" sz="28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Include your board. Have them contribute to the goal discussion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宋体" pitchFamily="2" charset="-122"/>
                <a:cs typeface="Arial" pitchFamily="34" charset="0"/>
              </a:rPr>
              <a:t>D16 Officer Training Conference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1195</Words>
  <Application>Microsoft Macintosh PowerPoint</Application>
  <PresentationFormat>On-screen Show (4:3)</PresentationFormat>
  <Paragraphs>239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President and Vice President </vt:lpstr>
      <vt:lpstr>President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Z5</dc:creator>
  <cp:lastModifiedBy>Emma Diaz</cp:lastModifiedBy>
  <cp:revision>28</cp:revision>
  <dcterms:created xsi:type="dcterms:W3CDTF">2012-06-13T06:36:14Z</dcterms:created>
  <dcterms:modified xsi:type="dcterms:W3CDTF">2013-05-27T00:20:47Z</dcterms:modified>
</cp:coreProperties>
</file>